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media1.mp4" ContentType="video/unknown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68685"/>
              </a:solidFill>
              <a:prstDash val="solid"/>
              <a:miter lim="400000"/>
            </a:ln>
          </a:top>
          <a:bottom>
            <a:ln w="12700" cap="flat">
              <a:solidFill>
                <a:srgbClr val="868685"/>
              </a:solidFill>
              <a:prstDash val="solid"/>
              <a:miter lim="400000"/>
            </a:ln>
          </a:bottom>
          <a:insideH>
            <a:ln w="12700" cap="flat">
              <a:solidFill>
                <a:srgbClr val="8686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ommentAuthors" Target="commentAuthors.xml"/><Relationship Id="rId21" Type="http://schemas.openxmlformats.org/officeDocument/2006/relationships/slide" Target="slides/slide14.xml"/><Relationship Id="rId34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ustomXml" Target="../customXml/item2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ustomXml" Target="../customXml/item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8" Type="http://schemas.openxmlformats.org/officeDocument/2006/relationships/slide" Target="slides/slide1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Nitrogen fixation (N</a:t>
            </a:r>
            <a:r>
              <a:rPr baseline="-5999"/>
              <a:t>2</a:t>
            </a:r>
            <a:r>
              <a:t> to NO</a:t>
            </a:r>
            <a:r>
              <a:rPr baseline="-5999"/>
              <a:t>3</a:t>
            </a:r>
            <a:r>
              <a:rPr baseline="31999"/>
              <a:t>-</a:t>
            </a:r>
            <a:r>
              <a:t> or NH</a:t>
            </a:r>
            <a:r>
              <a:rPr baseline="-5999"/>
              <a:t>4</a:t>
            </a:r>
            <a:r>
              <a:rPr baseline="31999"/>
              <a:t>+</a:t>
            </a:r>
            <a:r>
              <a:t>); decomposition (protein and other N containing compounds to NH</a:t>
            </a:r>
            <a:r>
              <a:rPr baseline="-5999"/>
              <a:t>4</a:t>
            </a:r>
            <a:r>
              <a:rPr baseline="31999"/>
              <a:t>+</a:t>
            </a:r>
            <a:r>
              <a:t>); Nitrification (NH</a:t>
            </a:r>
            <a:r>
              <a:rPr baseline="-5999"/>
              <a:t>4</a:t>
            </a:r>
            <a:r>
              <a:rPr baseline="31999"/>
              <a:t>+ </a:t>
            </a:r>
            <a:r>
              <a:t>to NO</a:t>
            </a:r>
            <a:r>
              <a:rPr baseline="-5999"/>
              <a:t>3</a:t>
            </a:r>
            <a:r>
              <a:rPr baseline="31999"/>
              <a:t>-</a:t>
            </a:r>
            <a:r>
              <a:t>); denitrification (NO</a:t>
            </a:r>
            <a:r>
              <a:rPr baseline="-5999"/>
              <a:t>3</a:t>
            </a:r>
            <a:r>
              <a:rPr baseline="31999"/>
              <a:t>-</a:t>
            </a:r>
            <a:r>
              <a:t> or NH</a:t>
            </a:r>
            <a:r>
              <a:rPr baseline="-5999"/>
              <a:t>4</a:t>
            </a:r>
            <a:r>
              <a:rPr baseline="31999"/>
              <a:t>+ </a:t>
            </a:r>
            <a:r>
              <a:t>to N</a:t>
            </a:r>
            <a:r>
              <a:rPr baseline="-5999"/>
              <a:t>2</a:t>
            </a:r>
            <a:r>
              <a:t>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917700"/>
            <a:ext cx="10464800" cy="2794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165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11901" y="9270999"/>
            <a:ext cx="374905" cy="3556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在此键入引文。”"/>
          <p:cNvSpPr txBox="1"/>
          <p:nvPr>
            <p:ph type="body" sz="quarter" idx="13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000">
                <a:solidFill>
                  <a:srgbClr val="45A7DE"/>
                </a:solidFill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4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307138" y="649152"/>
            <a:ext cx="10401301" cy="585630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604000"/>
            <a:ext cx="10464800" cy="1651000"/>
          </a:xfrm>
          <a:prstGeom prst="rect">
            <a:avLst/>
          </a:prstGeom>
        </p:spPr>
        <p:txBody>
          <a:bodyPr anchor="b"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331200"/>
            <a:ext cx="104648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2844800"/>
            <a:ext cx="10464800" cy="4064000"/>
          </a:xfrm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utterfly-and-leaf_3000x1734.jpeg"/>
          <p:cNvSpPr/>
          <p:nvPr>
            <p:ph type="pic" sz="half" idx="13"/>
          </p:nvPr>
        </p:nvSpPr>
        <p:spPr>
          <a:xfrm>
            <a:off x="6572250" y="812800"/>
            <a:ext cx="5753100" cy="7670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381000" y="1409700"/>
            <a:ext cx="58674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381000" y="4787900"/>
            <a:ext cx="5867400" cy="372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0" algn="ctr">
              <a:spcBef>
                <a:spcPts val="0"/>
              </a:spcBef>
              <a:buSzTx/>
              <a:buNone/>
              <a:defRPr sz="4000"/>
            </a:lvl2pPr>
            <a:lvl3pPr marL="0" indent="0" algn="ctr">
              <a:spcBef>
                <a:spcPts val="0"/>
              </a:spcBef>
              <a:buSzTx/>
              <a:buNone/>
              <a:defRPr sz="4000"/>
            </a:lvl3pPr>
            <a:lvl4pPr marL="0" indent="0" algn="ctr">
              <a:spcBef>
                <a:spcPts val="0"/>
              </a:spcBef>
              <a:buSzTx/>
              <a:buNone/>
              <a:defRPr sz="4000"/>
            </a:lvl4pPr>
            <a:lvl5pPr marL="0" indent="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utterfly-and-leaf_3000x1734.jpeg"/>
          <p:cNvSpPr/>
          <p:nvPr>
            <p:ph type="pic" sz="half" idx="13"/>
          </p:nvPr>
        </p:nvSpPr>
        <p:spPr>
          <a:xfrm>
            <a:off x="7277100" y="2578100"/>
            <a:ext cx="4457700" cy="594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768600"/>
            <a:ext cx="5461000" cy="5715000"/>
          </a:xfrm>
          <a:prstGeom prst="rect">
            <a:avLst/>
          </a:prstGeom>
        </p:spPr>
        <p:txBody>
          <a:bodyPr/>
          <a:lstStyle>
            <a:lvl1pPr marL="444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1pPr>
            <a:lvl2pPr marL="889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2pPr>
            <a:lvl3pPr marL="1333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3pPr>
            <a:lvl4pPr marL="17780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4pPr>
            <a:lvl5pPr marL="2222500" indent="-444500">
              <a:spcBef>
                <a:spcPts val="3800"/>
              </a:spcBef>
              <a:buSzPct val="50000"/>
              <a:buBlip>
                <a:blip r:embed="rId2"/>
              </a:buBlip>
              <a:defRPr sz="3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 rot="21600000">
            <a:off x="7063543" y="473144"/>
            <a:ext cx="5554134" cy="4165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 rot="21600000">
            <a:off x="7095370" y="5018682"/>
            <a:ext cx="5520268" cy="414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266700" y="482600"/>
            <a:ext cx="6502400" cy="866986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901" y="9271000"/>
            <a:ext cx="374905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63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27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190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254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317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381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444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5080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5715000" marR="0" indent="-635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4600" u="none">
          <a:ln>
            <a:noFill/>
          </a:ln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6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63133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on King video"/>
          <p:cNvSpPr txBox="1"/>
          <p:nvPr>
            <p:ph type="title"/>
          </p:nvPr>
        </p:nvSpPr>
        <p:spPr>
          <a:xfrm>
            <a:off x="6916076" y="254000"/>
            <a:ext cx="5563791" cy="24384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858585"/>
                </a:solidFill>
              </a:defRPr>
            </a:lvl1pPr>
          </a:lstStyle>
          <a:p>
            <a:pPr/>
            <a:r>
              <a:t>Lion King video</a:t>
            </a:r>
          </a:p>
        </p:txBody>
      </p:sp>
      <p:pic>
        <p:nvPicPr>
          <p:cNvPr id="159" name="lead_720_405.jpg" descr="lead_720_4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84" y="2048933"/>
            <a:ext cx="12763232" cy="7179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ion King- morning lesson dialogue.mp4" descr="Lion King- morning lesson dialogue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800" y="-12700"/>
            <a:ext cx="6096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88996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trient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Nutrient cycles</a:t>
            </a:r>
          </a:p>
        </p:txBody>
      </p:sp>
      <p:pic>
        <p:nvPicPr>
          <p:cNvPr id="163" name="屏幕快照 2020-02-13 10.33.19.png" descr="屏幕快照 2020-02-13 10.3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2485322"/>
            <a:ext cx="9525000" cy="424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“When we die, our bodies become the grass, and the antelope eat the grass. And so, we are all connected in the great Circle of Life…” – Mufasa"/>
          <p:cNvSpPr txBox="1"/>
          <p:nvPr/>
        </p:nvSpPr>
        <p:spPr>
          <a:xfrm>
            <a:off x="1847058" y="7076715"/>
            <a:ext cx="9310684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3559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“When we die, our bodies become the grass, and the antelope eat the grass. And so, we are all connected in the great Circle of Life…” – Mufasa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49766"/>
            <a:ext cx="2946400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2" grpId="3"/>
      <p:bldP build="whole" bldLvl="1" animBg="1" rev="0" advAuto="0" spid="16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utrient cycles - learning objectives 2/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Nutrient cycles - learning objectives 2/3</a:t>
            </a:r>
          </a:p>
        </p:txBody>
      </p:sp>
      <p:sp>
        <p:nvSpPr>
          <p:cNvPr id="168" name="Describe the carbon cycle, limited to photosynthesis, respiration, feeding, decomposition, fossilisation and combustion…"/>
          <p:cNvSpPr txBox="1"/>
          <p:nvPr>
            <p:ph type="body" idx="1"/>
          </p:nvPr>
        </p:nvSpPr>
        <p:spPr>
          <a:xfrm>
            <a:off x="1270000" y="2768600"/>
            <a:ext cx="10464800" cy="6530317"/>
          </a:xfrm>
          <a:prstGeom prst="rect">
            <a:avLst/>
          </a:prstGeom>
        </p:spPr>
        <p:txBody>
          <a:bodyPr/>
          <a:lstStyle/>
          <a:p>
            <a:pPr marL="368300" indent="-368300" defTabSz="338835">
              <a:spcBef>
                <a:spcPts val="2400"/>
              </a:spcBef>
              <a:buBlip>
                <a:blip r:embed="rId2"/>
              </a:buBlip>
              <a:defRPr sz="2667"/>
            </a:pPr>
            <a:r>
              <a:t>Describe the </a:t>
            </a:r>
            <a:r>
              <a:rPr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rPr>
              <a:t>carbon cycle</a:t>
            </a:r>
            <a:r>
              <a:t>, limited to </a:t>
            </a:r>
            <a:r>
              <a:rPr>
                <a:solidFill>
                  <a:schemeClr val="accent4"/>
                </a:solidFill>
              </a:rPr>
              <a:t>photosynthesis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respiration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feeding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decomposition</a:t>
            </a:r>
            <a:r>
              <a:t>, </a:t>
            </a:r>
            <a:r>
              <a:rPr>
                <a:solidFill>
                  <a:schemeClr val="accent4"/>
                </a:solidFill>
              </a:rPr>
              <a:t>fossilisation</a:t>
            </a:r>
            <a:r>
              <a:t> and </a:t>
            </a:r>
            <a:r>
              <a:rPr>
                <a:solidFill>
                  <a:schemeClr val="accent4"/>
                </a:solidFill>
              </a:rPr>
              <a:t>combustion</a:t>
            </a:r>
            <a:endParaRPr>
              <a:solidFill>
                <a:schemeClr val="accent4"/>
              </a:solidFill>
            </a:endParaRPr>
          </a:p>
          <a:p>
            <a:pPr marL="368300" indent="-368300" defTabSz="338835">
              <a:spcBef>
                <a:spcPts val="2400"/>
              </a:spcBef>
              <a:buBlip>
                <a:blip r:embed="rId2"/>
              </a:buBlip>
              <a:defRPr sz="2667"/>
            </a:pPr>
            <a:r>
              <a:t>Describe the </a:t>
            </a:r>
            <a:r>
              <a:rPr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rPr>
              <a:t>water cycle</a:t>
            </a:r>
            <a:r>
              <a:t>, limited to </a:t>
            </a:r>
            <a:r>
              <a:rPr>
                <a:solidFill>
                  <a:schemeClr val="accent2"/>
                </a:solidFill>
              </a:rPr>
              <a:t>evaporation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transpiration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condensation</a:t>
            </a:r>
            <a:r>
              <a:t> and </a:t>
            </a:r>
            <a:r>
              <a:rPr>
                <a:solidFill>
                  <a:schemeClr val="accent2"/>
                </a:solidFill>
              </a:rPr>
              <a:t>precipitation</a:t>
            </a:r>
          </a:p>
          <a:p>
            <a:pPr marL="368300" indent="-368300" defTabSz="338835">
              <a:spcBef>
                <a:spcPts val="2400"/>
              </a:spcBef>
              <a:buBlip>
                <a:blip r:embed="rId2"/>
              </a:buBlip>
              <a:defRPr sz="2667"/>
            </a:pPr>
            <a:r>
              <a:t>Describe the</a:t>
            </a:r>
            <a:r>
              <a:rPr>
                <a:solidFill>
                  <a:schemeClr val="accent1">
                    <a:hueOff val="167273"/>
                    <a:satOff val="2235"/>
                    <a:lumOff val="-22549"/>
                  </a:schemeClr>
                </a:solidFill>
              </a:rPr>
              <a:t> nitrogen cycle</a:t>
            </a:r>
            <a:r>
              <a:t> in terms of: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</a:t>
            </a:r>
            <a:r>
              <a:rPr>
                <a:solidFill>
                  <a:schemeClr val="accent5">
                    <a:satOff val="19674"/>
                    <a:lumOff val="-24274"/>
                  </a:schemeClr>
                </a:solidFill>
              </a:rPr>
              <a:t>decomposition</a:t>
            </a:r>
            <a:r>
              <a:rPr>
                <a:solidFill>
                  <a:schemeClr val="accent5">
                    <a:satOff val="13469"/>
                    <a:lumOff val="13333"/>
                  </a:schemeClr>
                </a:solidFill>
              </a:rPr>
              <a:t> </a:t>
            </a:r>
            <a:r>
              <a:t>of plant and animal protein to ammonium ions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</a:t>
            </a:r>
            <a:r>
              <a:rPr>
                <a:solidFill>
                  <a:schemeClr val="accent5">
                    <a:satOff val="19674"/>
                    <a:lumOff val="-24274"/>
                  </a:schemeClr>
                </a:solidFill>
              </a:rPr>
              <a:t>nitrification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</a:t>
            </a:r>
            <a:r>
              <a:rPr>
                <a:solidFill>
                  <a:schemeClr val="accent5">
                    <a:satOff val="19674"/>
                    <a:lumOff val="-24274"/>
                  </a:schemeClr>
                </a:solidFill>
              </a:rPr>
              <a:t>nitrogen fixation</a:t>
            </a:r>
            <a:r>
              <a:t> by lightning and bacteria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absorption of nitrate ions by plants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production of amino acids and proteins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feeding and digestion of proteins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</a:t>
            </a:r>
            <a:r>
              <a:rPr>
                <a:solidFill>
                  <a:schemeClr val="accent5">
                    <a:satOff val="19674"/>
                    <a:lumOff val="-24274"/>
                  </a:schemeClr>
                </a:solidFill>
              </a:rPr>
              <a:t>deamination</a:t>
            </a:r>
          </a:p>
          <a:p>
            <a:pPr lvl="1" marL="736600" indent="-368300" defTabSz="338835">
              <a:spcBef>
                <a:spcPts val="800"/>
              </a:spcBef>
              <a:buSzPct val="75000"/>
              <a:buChar char="•"/>
              <a:defRPr sz="2667"/>
            </a:pPr>
            <a:r>
              <a:t>– </a:t>
            </a:r>
            <a:r>
              <a:rPr>
                <a:solidFill>
                  <a:schemeClr val="accent5">
                    <a:satOff val="19674"/>
                    <a:lumOff val="-24274"/>
                  </a:schemeClr>
                </a:solidFill>
              </a:rPr>
              <a:t>denitrification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arbon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Carbon cycle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097" y="2324711"/>
            <a:ext cx="8914606" cy="710012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Photosynthesis…"/>
          <p:cNvSpPr txBox="1"/>
          <p:nvPr/>
        </p:nvSpPr>
        <p:spPr>
          <a:xfrm>
            <a:off x="628777" y="2480817"/>
            <a:ext cx="2085748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Photosynthesis</a:t>
            </a:r>
          </a:p>
          <a:p>
            <a:pPr>
              <a:defRPr sz="2400"/>
            </a:pPr>
            <a:r>
              <a:t>Feeding</a:t>
            </a:r>
          </a:p>
          <a:p>
            <a:pPr>
              <a:defRPr sz="2400"/>
            </a:pPr>
            <a:r>
              <a:t>Respiration</a:t>
            </a:r>
          </a:p>
          <a:p>
            <a:pPr>
              <a:defRPr sz="2400"/>
            </a:pPr>
            <a:r>
              <a:t>Decomposition</a:t>
            </a:r>
          </a:p>
          <a:p>
            <a:pPr>
              <a:defRPr sz="2400"/>
            </a:pPr>
            <a:r>
              <a:t>Combustion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ater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Water cycle</a:t>
            </a:r>
          </a:p>
        </p:txBody>
      </p:sp>
      <p:pic>
        <p:nvPicPr>
          <p:cNvPr id="175" name="屏幕快照 2020-02-14 11.50.47.png" descr="屏幕快照 2020-02-14 11.5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473" y="2204978"/>
            <a:ext cx="10287001" cy="71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itrogen cycle"/>
          <p:cNvSpPr txBox="1"/>
          <p:nvPr>
            <p:ph type="title"/>
          </p:nvPr>
        </p:nvSpPr>
        <p:spPr>
          <a:xfrm>
            <a:off x="293442" y="431127"/>
            <a:ext cx="10464801" cy="2438401"/>
          </a:xfrm>
          <a:prstGeom prst="rect">
            <a:avLst/>
          </a:prstGeom>
        </p:spPr>
        <p:txBody>
          <a:bodyPr/>
          <a:lstStyle/>
          <a:p>
            <a:pPr/>
            <a:r>
              <a:t>Nitrogen cycle</a:t>
            </a:r>
          </a:p>
        </p:txBody>
      </p:sp>
      <p:pic>
        <p:nvPicPr>
          <p:cNvPr id="178" name="屏幕快照 2020-02-13 23.12.34.png" descr="屏幕快照 2020-02-13 23.12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62" y="2868969"/>
            <a:ext cx="8222933" cy="5948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Please figure out these processes: nitrogen fixation, decomposition,  nitrification, denitrification.…"/>
          <p:cNvSpPr txBox="1"/>
          <p:nvPr/>
        </p:nvSpPr>
        <p:spPr>
          <a:xfrm>
            <a:off x="8564437" y="4397663"/>
            <a:ext cx="4300868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500"/>
              </a:spcBef>
              <a:defRPr sz="3200"/>
            </a:pPr>
            <a:r>
              <a:t>Please figure out these processes: nitrogen fixation, decomposition,  nitrification, denitrification. </a:t>
            </a:r>
          </a:p>
          <a:p>
            <a:pPr algn="l">
              <a:spcBef>
                <a:spcPts val="1500"/>
              </a:spcBef>
              <a:defRPr sz="3200"/>
            </a:pPr>
            <a:r>
              <a:t>Does each of these processes turn N from which form to which form?</a:t>
            </a:r>
          </a:p>
        </p:txBody>
      </p:sp>
      <p:pic>
        <p:nvPicPr>
          <p:cNvPr id="180" name="th-2.jpeg" descr="th-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7639" y="142744"/>
            <a:ext cx="2402503" cy="3494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itrogen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Nitrogen cycle</a:t>
            </a:r>
          </a:p>
        </p:txBody>
      </p:sp>
      <p:pic>
        <p:nvPicPr>
          <p:cNvPr id="185" name="nitrogencycle2_med.jpeg" descr="nitrogencycle2_m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2292902"/>
            <a:ext cx="9956800" cy="683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earning objectives 3/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objectives 3/3</a:t>
            </a:r>
          </a:p>
        </p:txBody>
      </p:sp>
      <p:sp>
        <p:nvSpPr>
          <p:cNvPr id="188" name="Define population, community, ecosyste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800" indent="-431800" defTabSz="397256">
              <a:spcBef>
                <a:spcPts val="2800"/>
              </a:spcBef>
              <a:buBlip>
                <a:blip r:embed="rId2"/>
              </a:buBlip>
              <a:defRPr sz="3128"/>
            </a:pPr>
            <a:r>
              <a:t>Define population, community, ecosystem.</a:t>
            </a:r>
          </a:p>
          <a:p>
            <a:pPr marL="431800" indent="-431800" defTabSz="397256">
              <a:spcBef>
                <a:spcPts val="2800"/>
              </a:spcBef>
              <a:buBlip>
                <a:blip r:embed="rId2"/>
              </a:buBlip>
              <a:defRPr sz="3128"/>
            </a:pPr>
            <a:r>
              <a:t>Identify and state the factors affecting the rate of population growth for a population of an organism, limited to food supply, predation and disease.</a:t>
            </a:r>
          </a:p>
          <a:p>
            <a:pPr marL="431800" indent="-431800" defTabSz="397256">
              <a:spcBef>
                <a:spcPts val="2800"/>
              </a:spcBef>
              <a:buBlip>
                <a:blip r:embed="rId2"/>
              </a:buBlip>
              <a:defRPr sz="3128"/>
            </a:pPr>
            <a:r>
              <a:t>Identify the </a:t>
            </a:r>
            <a:r>
              <a:rPr>
                <a:solidFill>
                  <a:schemeClr val="accent5"/>
                </a:solidFill>
              </a:rPr>
              <a:t>lag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exponential (log)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stationary</a:t>
            </a:r>
            <a:r>
              <a:t> and </a:t>
            </a:r>
            <a:r>
              <a:rPr>
                <a:solidFill>
                  <a:schemeClr val="accent5"/>
                </a:solidFill>
              </a:rPr>
              <a:t>death phases</a:t>
            </a:r>
            <a:r>
              <a:t> in the sigmoid population growth curve for a population growing in an environment with limited resources.</a:t>
            </a:r>
          </a:p>
          <a:p>
            <a:pPr marL="431800" indent="-431800" defTabSz="397256">
              <a:spcBef>
                <a:spcPts val="2800"/>
              </a:spcBef>
              <a:buBlip>
                <a:blip r:embed="rId2"/>
              </a:buBlip>
              <a:defRPr sz="3128"/>
            </a:pPr>
            <a:r>
              <a:t>Explain the factors that lead to each phase in the </a:t>
            </a:r>
            <a:r>
              <a:rPr>
                <a:solidFill>
                  <a:schemeClr val="accent5"/>
                </a:solidFill>
              </a:rPr>
              <a:t>sigmoid curve</a:t>
            </a:r>
            <a:r>
              <a:t> of population growth, making reference, where appropriate, to the role of limiting factors.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opulation size"/>
          <p:cNvSpPr txBox="1"/>
          <p:nvPr>
            <p:ph type="title"/>
          </p:nvPr>
        </p:nvSpPr>
        <p:spPr>
          <a:xfrm>
            <a:off x="1270000" y="88069"/>
            <a:ext cx="10464800" cy="2438401"/>
          </a:xfrm>
          <a:prstGeom prst="rect">
            <a:avLst/>
          </a:prstGeom>
        </p:spPr>
        <p:txBody>
          <a:bodyPr/>
          <a:lstStyle/>
          <a:p>
            <a:pPr/>
            <a:r>
              <a:t>Population size</a:t>
            </a:r>
          </a:p>
        </p:txBody>
      </p:sp>
      <p:pic>
        <p:nvPicPr>
          <p:cNvPr id="191" name="th-5.jpeg" descr="th-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684" y="2413869"/>
            <a:ext cx="8966114" cy="6620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igmoid-300x266.png" descr="sigmoid-300x26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1696" y="4362000"/>
            <a:ext cx="3295191" cy="292173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ason for slow increase in Lag phase:…"/>
          <p:cNvSpPr txBox="1"/>
          <p:nvPr/>
        </p:nvSpPr>
        <p:spPr>
          <a:xfrm>
            <a:off x="5917840" y="7225982"/>
            <a:ext cx="4065402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800"/>
            </a:pPr>
            <a:r>
              <a:t>reason for slow increase in Lag phase: </a:t>
            </a:r>
          </a:p>
          <a:p>
            <a:pPr marL="318052" indent="-318052" algn="l">
              <a:buSzPct val="100000"/>
              <a:buAutoNum type="arabicPeriod" startAt="1"/>
              <a:defRPr sz="1800"/>
            </a:pPr>
            <a:r>
              <a:t>Not many organisms initially; </a:t>
            </a:r>
          </a:p>
          <a:p>
            <a:pPr marL="318052" indent="-318052" algn="l">
              <a:buSzPct val="100000"/>
              <a:buAutoNum type="arabicPeriod" startAt="1"/>
              <a:defRPr sz="1800"/>
            </a:pPr>
            <a:r>
              <a:t>Need time to adjust to the new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actors affecting population grow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8455"/>
            </a:lvl1pPr>
          </a:lstStyle>
          <a:p>
            <a:pPr/>
            <a:r>
              <a:t>Factors affecting population growth</a:t>
            </a:r>
          </a:p>
        </p:txBody>
      </p:sp>
      <p:sp>
        <p:nvSpPr>
          <p:cNvPr id="196" name="1) Food and water supply…"/>
          <p:cNvSpPr txBox="1"/>
          <p:nvPr>
            <p:ph type="body" idx="1"/>
          </p:nvPr>
        </p:nvSpPr>
        <p:spPr>
          <a:xfrm>
            <a:off x="1270000" y="3127188"/>
            <a:ext cx="10464800" cy="5715001"/>
          </a:xfrm>
          <a:prstGeom prst="rect">
            <a:avLst/>
          </a:prstGeom>
        </p:spPr>
        <p:txBody>
          <a:bodyPr/>
          <a:lstStyle/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1) Food and water supply</a:t>
            </a:r>
          </a:p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2) Disease</a:t>
            </a:r>
          </a:p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3) Predators</a:t>
            </a:r>
          </a:p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4) nest sites</a:t>
            </a:r>
          </a:p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The above factors can affect population size via impacting Birth rate or Death rate</a:t>
            </a:r>
          </a:p>
          <a:p>
            <a:pPr marL="463550" indent="-463550" defTabSz="426466">
              <a:spcBef>
                <a:spcPts val="3000"/>
              </a:spcBef>
              <a:buBlip>
                <a:blip r:embed="rId2"/>
              </a:buBlip>
              <a:defRPr sz="3358"/>
            </a:pPr>
            <a:r>
              <a:t>Furthermore, Immigration &amp; Emigration can also affect population size.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21 Organisms &amp; environ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C21 Organisms &amp; environment</a:t>
            </a:r>
          </a:p>
        </p:txBody>
      </p:sp>
      <p:sp>
        <p:nvSpPr>
          <p:cNvPr id="122" name="IGCSE Biology…"/>
          <p:cNvSpPr txBox="1"/>
          <p:nvPr>
            <p:ph type="subTitle" sz="quarter" idx="1"/>
          </p:nvPr>
        </p:nvSpPr>
        <p:spPr>
          <a:xfrm>
            <a:off x="1270000" y="6726766"/>
            <a:ext cx="10464800" cy="1270001"/>
          </a:xfrm>
          <a:prstGeom prst="rect">
            <a:avLst/>
          </a:prstGeom>
        </p:spPr>
        <p:txBody>
          <a:bodyPr/>
          <a:lstStyle/>
          <a:p>
            <a:pPr/>
            <a:r>
              <a:t>IGCSE Biology</a:t>
            </a:r>
          </a:p>
          <a:p>
            <a:pPr/>
            <a:r>
              <a:t>Wendy Chai</a:t>
            </a:r>
          </a:p>
        </p:txBody>
      </p:sp>
      <p:pic>
        <p:nvPicPr>
          <p:cNvPr id="12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uman population siz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Human population size</a:t>
            </a:r>
          </a:p>
        </p:txBody>
      </p:sp>
      <p:pic>
        <p:nvPicPr>
          <p:cNvPr id="199" name="屏幕快照 2020-02-14 00.05.59.png" descr="屏幕快照 2020-02-14 00.0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950" y="2618957"/>
            <a:ext cx="9740900" cy="610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ge pyram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 pyramid</a:t>
            </a:r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7151" y="2543463"/>
            <a:ext cx="9429762" cy="7072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ge pyram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 pyramid</a:t>
            </a:r>
          </a:p>
        </p:txBody>
      </p:sp>
      <p:pic>
        <p:nvPicPr>
          <p:cNvPr id="206" name="China-age-structure.png" descr="China-age-structure.png"/>
          <p:cNvPicPr>
            <a:picLocks noChangeAspect="1"/>
          </p:cNvPicPr>
          <p:nvPr/>
        </p:nvPicPr>
        <p:blipFill>
          <a:blip r:embed="rId2">
            <a:extLst/>
          </a:blip>
          <a:srcRect l="10243" t="14852" r="6803" b="12206"/>
          <a:stretch>
            <a:fillRect/>
          </a:stretch>
        </p:blipFill>
        <p:spPr>
          <a:xfrm>
            <a:off x="1024334" y="2146813"/>
            <a:ext cx="10956032" cy="743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Human population size"/>
          <p:cNvSpPr txBox="1"/>
          <p:nvPr>
            <p:ph type="title"/>
          </p:nvPr>
        </p:nvSpPr>
        <p:spPr>
          <a:xfrm>
            <a:off x="1270000" y="271330"/>
            <a:ext cx="10464800" cy="1659070"/>
          </a:xfrm>
          <a:prstGeom prst="rect">
            <a:avLst/>
          </a:prstGeom>
        </p:spPr>
        <p:txBody>
          <a:bodyPr/>
          <a:lstStyle/>
          <a:p>
            <a:pPr/>
            <a:r>
              <a:t>Human population size</a:t>
            </a:r>
          </a:p>
        </p:txBody>
      </p:sp>
      <p:pic>
        <p:nvPicPr>
          <p:cNvPr id="209" name="屏幕快照 2020-02-13 23.54.47.png" descr="屏幕快照 2020-02-13 23.5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2224" y="1967208"/>
            <a:ext cx="11060352" cy="7754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屏幕快照 2020-02-13 23.56.06.png" descr="屏幕快照 2020-02-13 23.5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172" y="604129"/>
            <a:ext cx="11372456" cy="9068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earning objectives 1/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objectives 1/3</a:t>
            </a:r>
          </a:p>
        </p:txBody>
      </p:sp>
      <p:sp>
        <p:nvSpPr>
          <p:cNvPr id="126" name="Define food chain, trophic level, producer, consumer, herbivore, carnivore, decompos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350" indent="-387350" defTabSz="356362">
              <a:spcBef>
                <a:spcPts val="2500"/>
              </a:spcBef>
              <a:buBlip>
                <a:blip r:embed="rId2"/>
              </a:buBlip>
              <a:defRPr sz="2806"/>
            </a:pPr>
            <a:r>
              <a:t>Define </a:t>
            </a:r>
            <a:r>
              <a:rPr>
                <a:solidFill>
                  <a:schemeClr val="accent5"/>
                </a:solidFill>
              </a:rPr>
              <a:t>food chain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trophic level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producer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consumer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herbivore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carnivore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decomposer</a:t>
            </a:r>
            <a:r>
              <a:t>.</a:t>
            </a:r>
          </a:p>
          <a:p>
            <a:pPr marL="387350" indent="-387350" defTabSz="356362">
              <a:spcBef>
                <a:spcPts val="2500"/>
              </a:spcBef>
              <a:buBlip>
                <a:blip r:embed="rId2"/>
              </a:buBlip>
              <a:defRPr sz="2806"/>
            </a:pPr>
            <a:r>
              <a:t>Draw, describe and interpret pyramids of numbers and pyramids of biomass.</a:t>
            </a:r>
          </a:p>
          <a:p>
            <a:pPr marL="387350" indent="-387350" defTabSz="356362">
              <a:spcBef>
                <a:spcPts val="2500"/>
              </a:spcBef>
              <a:buBlip>
                <a:blip r:embed="rId2"/>
              </a:buBlip>
              <a:defRPr sz="2806"/>
            </a:pPr>
            <a:r>
              <a:t>Identify producers, primary consumers, secondary consumers, tertiary consumers and quaternary consumers as the trophic levels in food webs, food chains, pyramids of numbers and pyramids of biomass.</a:t>
            </a:r>
          </a:p>
          <a:p>
            <a:pPr marL="387350" indent="-387350" defTabSz="356362">
              <a:spcBef>
                <a:spcPts val="2500"/>
              </a:spcBef>
              <a:buBlip>
                <a:blip r:embed="rId2"/>
              </a:buBlip>
              <a:defRPr sz="2806"/>
            </a:pPr>
            <a:r>
              <a:t>Explain why the transfer of energy from one trophic level to another is inefficient.</a:t>
            </a:r>
          </a:p>
          <a:p>
            <a:pPr marL="387350" indent="-387350" defTabSz="356362">
              <a:spcBef>
                <a:spcPts val="2500"/>
              </a:spcBef>
              <a:buBlip>
                <a:blip r:embed="rId2"/>
              </a:buBlip>
              <a:defRPr sz="2806"/>
            </a:pPr>
            <a:r>
              <a:t>Explain why food chains usually have fewer than five trophic levels.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evel of organ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Level of organisation</a:t>
            </a:r>
          </a:p>
        </p:txBody>
      </p:sp>
      <p:pic>
        <p:nvPicPr>
          <p:cNvPr id="129" name="th-2.jpeg" descr="th-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1481" y="2269670"/>
            <a:ext cx="5791482" cy="7489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th-3.jpeg" descr="th-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95" y="3593429"/>
            <a:ext cx="6677033" cy="3732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2"/>
      <p:bldP build="whole" bldLvl="1" animBg="1" rev="0" advAuto="0" spid="13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ood chain/ 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chain/ web</a:t>
            </a:r>
          </a:p>
        </p:txBody>
      </p:sp>
      <p:sp>
        <p:nvSpPr>
          <p:cNvPr id="134" name="A diagram showing the flow of energy from one organism to the next beginning with a producer.…"/>
          <p:cNvSpPr txBox="1"/>
          <p:nvPr>
            <p:ph type="body" sz="half" idx="1"/>
          </p:nvPr>
        </p:nvSpPr>
        <p:spPr>
          <a:xfrm>
            <a:off x="109302" y="2768600"/>
            <a:ext cx="5461001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 diagram showing the flow of energy from one organism to the next beginning with a producer.</a:t>
            </a:r>
          </a:p>
          <a:p>
            <a:pPr>
              <a:buBlip>
                <a:blip r:embed="rId2"/>
              </a:buBlip>
            </a:pPr>
            <a:r>
              <a:t>Define trophic level.</a:t>
            </a:r>
          </a:p>
        </p:txBody>
      </p:sp>
      <p:pic>
        <p:nvPicPr>
          <p:cNvPr id="135" name="屏幕快照 2019-01-01 13.36.18.png" descr="屏幕快照 2019-01-01 13.36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1459" y="2507419"/>
            <a:ext cx="7229222" cy="7005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food-web.jpg" descr="food-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250" y="489300"/>
            <a:ext cx="5449507" cy="615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gr8ll02-gd-0048.png" descr="gr8ll02-gd-0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0828" y="883824"/>
            <a:ext cx="7265331" cy="499854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Q: What limits the length of a food chain generally? Why do not we see a food chain containing 10 or more levels?"/>
          <p:cNvSpPr txBox="1"/>
          <p:nvPr/>
        </p:nvSpPr>
        <p:spPr>
          <a:xfrm>
            <a:off x="3864687" y="7249277"/>
            <a:ext cx="824800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Q: What limits the length of a food chain generally? Why do not we see a food chain containing 10 or more levels?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nergy transfer is inefficient"/>
          <p:cNvSpPr txBox="1"/>
          <p:nvPr>
            <p:ph type="title"/>
          </p:nvPr>
        </p:nvSpPr>
        <p:spPr>
          <a:xfrm>
            <a:off x="678386" y="89555"/>
            <a:ext cx="11648028" cy="2438401"/>
          </a:xfrm>
          <a:prstGeom prst="rect">
            <a:avLst/>
          </a:prstGeom>
        </p:spPr>
        <p:txBody>
          <a:bodyPr/>
          <a:lstStyle/>
          <a:p>
            <a:pPr/>
            <a:r>
              <a:t>Energy transfer is inefficient</a:t>
            </a:r>
          </a:p>
        </p:txBody>
      </p:sp>
      <p:pic>
        <p:nvPicPr>
          <p:cNvPr id="144" name="屏幕快照 2019-01-01 13.15.16.png" descr="屏幕快照 2019-01-01 13.15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996" y="2409492"/>
            <a:ext cx="8046368" cy="493461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Q: Work out the percentage efficiency of energy transfer between producers and primary consumers in this example."/>
          <p:cNvSpPr txBox="1"/>
          <p:nvPr/>
        </p:nvSpPr>
        <p:spPr>
          <a:xfrm>
            <a:off x="593236" y="7663122"/>
            <a:ext cx="10206983" cy="95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Q: Work out the percentage efficiency of energy transfer between producers and primary consumers in this example.</a:t>
            </a:r>
          </a:p>
        </p:txBody>
      </p:sp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41" y="8599078"/>
            <a:ext cx="2946401" cy="88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Along food chain, energy is lost in various ways besides passed to next trophic level:…"/>
          <p:cNvSpPr txBox="1"/>
          <p:nvPr/>
        </p:nvSpPr>
        <p:spPr>
          <a:xfrm>
            <a:off x="8740167" y="2546349"/>
            <a:ext cx="4097515" cy="466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sz="2600"/>
            </a:pPr>
            <a:r>
              <a:t>Along food chain, energy is lost in various ways besides passed to next trophic level:</a:t>
            </a:r>
          </a:p>
          <a:p>
            <a:pPr algn="l">
              <a:spcBef>
                <a:spcPts val="1000"/>
              </a:spcBef>
              <a:defRPr sz="2600"/>
            </a:pPr>
            <a:r>
              <a:t>As heat energy (from respiration);</a:t>
            </a:r>
          </a:p>
          <a:p>
            <a:pPr algn="l">
              <a:spcBef>
                <a:spcPts val="1000"/>
              </a:spcBef>
              <a:defRPr sz="2600"/>
            </a:pPr>
            <a:r>
              <a:t>Utilised in respiration (to maintain life activities);</a:t>
            </a:r>
          </a:p>
          <a:p>
            <a:pPr algn="l">
              <a:spcBef>
                <a:spcPts val="1000"/>
              </a:spcBef>
              <a:defRPr sz="2600"/>
            </a:pPr>
            <a:r>
              <a:t>Stored in organisms (Indigestible parts when being eaten, Uneaten parts);</a:t>
            </a:r>
          </a:p>
          <a:p>
            <a:pPr algn="l">
              <a:spcBef>
                <a:spcPts val="1000"/>
              </a:spcBef>
              <a:defRPr sz="2600"/>
            </a:pPr>
            <a:r>
              <a:t>In wastes;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屏幕快照 2020-12-15 19.17.19.png" descr="屏幕快照 2020-12-15 19.17.19.png"/>
          <p:cNvPicPr>
            <a:picLocks noChangeAspect="1"/>
          </p:cNvPicPr>
          <p:nvPr/>
        </p:nvPicPr>
        <p:blipFill>
          <a:blip r:embed="rId2">
            <a:extLst/>
          </a:blip>
          <a:srcRect l="8249" t="0" r="8249" b="0"/>
          <a:stretch>
            <a:fillRect/>
          </a:stretch>
        </p:blipFill>
        <p:spPr>
          <a:xfrm>
            <a:off x="1072753" y="812800"/>
            <a:ext cx="10859102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14:rippl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屏幕快照 2019-01-01 13.27.07.png" descr="屏幕快照 2019-01-01 13.27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91" y="2610535"/>
            <a:ext cx="6679618" cy="6821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屏幕快照 2019-01-01 13.28.50.png" descr="屏幕快照 2019-01-01 13.2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917" y="101"/>
            <a:ext cx="5955873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屏幕快照 2019-01-01 13.29.30.png" descr="屏幕快照 2019-01-01 13.29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7904" y="4354329"/>
            <a:ext cx="5384349" cy="546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Pyramid of biomass"/>
          <p:cNvSpPr txBox="1"/>
          <p:nvPr/>
        </p:nvSpPr>
        <p:spPr>
          <a:xfrm>
            <a:off x="8374546" y="1376523"/>
            <a:ext cx="406857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Pyramid of biomass</a:t>
            </a:r>
          </a:p>
        </p:txBody>
      </p:sp>
      <p:pic>
        <p:nvPicPr>
          <p:cNvPr id="156" name="屏幕快照 2020-02-13 22.11.58.png" descr="屏幕快照 2020-02-13 22.11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3957" y="2569141"/>
            <a:ext cx="89789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3"/>
      <p:bldP build="whole" bldLvl="1" animBg="1" rev="0" advAuto="0" spid="156" grpId="1"/>
      <p:bldP build="whole" bldLvl="1" animBg="1" rev="0" advAuto="0" spid="156" grpId="2"/>
      <p:bldP build="whole" bldLvl="1" animBg="1" rev="0" advAuto="0" spid="153" grpId="4"/>
      <p:bldP build="whole" bldLvl="1" animBg="1" rev="0" advAuto="0" spid="154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8585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E87B0A-BF19-47EB-A44B-8E814884B233}"/>
</file>

<file path=customXml/itemProps2.xml><?xml version="1.0" encoding="utf-8"?>
<ds:datastoreItem xmlns:ds="http://schemas.openxmlformats.org/officeDocument/2006/customXml" ds:itemID="{6BB8B2C5-3BAC-4856-AEAB-E179F53D10FB}"/>
</file>

<file path=customXml/itemProps3.xml><?xml version="1.0" encoding="utf-8"?>
<ds:datastoreItem xmlns:ds="http://schemas.openxmlformats.org/officeDocument/2006/customXml" ds:itemID="{CEE227ED-0056-42D2-A2C1-8BD28522676D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